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1736" r:id="rId2"/>
    <p:sldId id="1737" r:id="rId3"/>
    <p:sldId id="1738" r:id="rId4"/>
    <p:sldId id="1739" r:id="rId5"/>
    <p:sldId id="1741" r:id="rId6"/>
    <p:sldId id="1743" r:id="rId7"/>
    <p:sldId id="1742" r:id="rId8"/>
    <p:sldId id="1744" r:id="rId9"/>
    <p:sldId id="1430" r:id="rId10"/>
    <p:sldId id="1454" r:id="rId11"/>
    <p:sldId id="383" r:id="rId12"/>
    <p:sldId id="1423" r:id="rId13"/>
    <p:sldId id="1422" r:id="rId14"/>
    <p:sldId id="1433" r:id="rId15"/>
    <p:sldId id="1435" r:id="rId16"/>
    <p:sldId id="1448" r:id="rId17"/>
    <p:sldId id="1526" r:id="rId18"/>
    <p:sldId id="1527" r:id="rId19"/>
    <p:sldId id="1633" r:id="rId20"/>
    <p:sldId id="1521" r:id="rId21"/>
    <p:sldId id="1637" r:id="rId22"/>
    <p:sldId id="1522" r:id="rId23"/>
    <p:sldId id="1745" r:id="rId24"/>
    <p:sldId id="1524" r:id="rId25"/>
    <p:sldId id="1746" r:id="rId26"/>
    <p:sldId id="1747" r:id="rId27"/>
    <p:sldId id="1748" r:id="rId28"/>
    <p:sldId id="1525" r:id="rId29"/>
    <p:sldId id="1634" r:id="rId30"/>
    <p:sldId id="1749" r:id="rId31"/>
    <p:sldId id="1638" r:id="rId32"/>
    <p:sldId id="1750" r:id="rId33"/>
    <p:sldId id="73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E5FE"/>
    <a:srgbClr val="E0D010"/>
    <a:srgbClr val="01E9E3"/>
    <a:srgbClr val="0B1227"/>
    <a:srgbClr val="E6AF00"/>
    <a:srgbClr val="FF6565"/>
    <a:srgbClr val="2DB1F3"/>
    <a:srgbClr val="0D98E0"/>
    <a:srgbClr val="7687D1"/>
    <a:srgbClr val="64C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7515" autoAdjust="0"/>
  </p:normalViewPr>
  <p:slideViewPr>
    <p:cSldViewPr snapToGrid="0">
      <p:cViewPr varScale="1">
        <p:scale>
          <a:sx n="75" d="100"/>
          <a:sy n="75" d="100"/>
        </p:scale>
        <p:origin x="1698" y="72"/>
      </p:cViewPr>
      <p:guideLst/>
    </p:cSldViewPr>
  </p:slideViewPr>
  <p:outlineViewPr>
    <p:cViewPr>
      <p:scale>
        <a:sx n="33" d="100"/>
        <a:sy n="33" d="100"/>
      </p:scale>
      <p:origin x="0" y="-1601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"Until the cities are laid waste and without inhabitant,</a:t>
            </a:r>
            <a:r>
              <a:rPr lang="en-US" baseline="0" dirty="0" smtClean="0"/>
              <a:t> t</a:t>
            </a:r>
            <a:r>
              <a:rPr lang="en-US" dirty="0" smtClean="0"/>
              <a:t>he houses are without a man,</a:t>
            </a:r>
            <a:r>
              <a:rPr lang="en-US" baseline="0" dirty="0" smtClean="0"/>
              <a:t> t</a:t>
            </a:r>
            <a:r>
              <a:rPr lang="en-US" dirty="0" smtClean="0"/>
              <a:t>he land is utterly desolate, the LORD has removed men far away,</a:t>
            </a:r>
            <a:r>
              <a:rPr lang="en-US" baseline="0" dirty="0" smtClean="0"/>
              <a:t> a</a:t>
            </a:r>
            <a:r>
              <a:rPr lang="en-US" dirty="0" smtClean="0"/>
              <a:t>nd the forsaken places are many in the midst of the land. But yet a tenth will be in it,</a:t>
            </a:r>
            <a:r>
              <a:rPr lang="en-US" baseline="0" dirty="0" smtClean="0"/>
              <a:t> a</a:t>
            </a:r>
            <a:r>
              <a:rPr lang="en-US" dirty="0" smtClean="0"/>
              <a:t>nd will return and be for consuming,</a:t>
            </a:r>
            <a:r>
              <a:rPr lang="en-US" baseline="0" dirty="0" smtClean="0"/>
              <a:t> a</a:t>
            </a:r>
            <a:r>
              <a:rPr lang="en-US" dirty="0" smtClean="0"/>
              <a:t>s a terebinth tree or as an oak,</a:t>
            </a:r>
            <a:r>
              <a:rPr lang="en-US" baseline="0" dirty="0" smtClean="0"/>
              <a:t> w</a:t>
            </a:r>
            <a:r>
              <a:rPr lang="en-US" dirty="0" smtClean="0"/>
              <a:t>hose stump remains when it is cut down.” (Isa 6:11-13)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340376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sense is very clear, namely give attention first to God, and not to human affairs. </a:t>
            </a:r>
          </a:p>
          <a:p>
            <a:endParaRPr lang="en-US" baseline="0" dirty="0" smtClean="0"/>
          </a:p>
          <a:p>
            <a:r>
              <a:rPr lang="en-US" baseline="0" dirty="0" smtClean="0"/>
              <a:t>It is very common and easy when situations go bad to become paranoid and suspicious in order to explain the events, i.e.: 911. Some of the people may have though Isaiah was behind the invasion of the Assyrians, after all he had predicted they would come and it would not go well with them.</a:t>
            </a:r>
          </a:p>
          <a:p>
            <a:endParaRPr lang="en-US" baseline="0" dirty="0" smtClean="0"/>
          </a:p>
          <a:p>
            <a:r>
              <a:rPr lang="en-US" baseline="0" dirty="0" smtClean="0"/>
              <a:t>“Isaiah challenges his people to reject paranoia and see God’s hand in the events of their time. To refuse to do so is to become more and more fearful, more and more unstable, for it means that our live are ultimately in the hands of unknown powers too devious for us to know or control. This leads one to the occult in an effort to gain knowledge, control, and power over…” (Oswalt, p. 233)</a:t>
            </a:r>
          </a:p>
          <a:p>
            <a:endParaRPr lang="en-US" baseline="0" dirty="0" smtClean="0"/>
          </a:p>
          <a:p>
            <a:r>
              <a:rPr lang="en-US" baseline="0" dirty="0" smtClean="0"/>
              <a:t>“The LORD of hosts, Him you shall hallow / sanctify…” How do you sanctify the LORD? You cannot make that which is holy, holy, or holier. He is holy, holy, holy! He is distinct from the common and ordinary. To make God holy is to for us to recognize that he is “high and lifted up” in power and in character as well as in His very essence. </a:t>
            </a:r>
          </a:p>
          <a:p>
            <a:endParaRPr lang="en-US" baseline="0" dirty="0" smtClean="0"/>
          </a:p>
          <a:p>
            <a:r>
              <a:rPr lang="en-US" baseline="0" dirty="0" smtClean="0"/>
              <a:t>Failing to sanctify Him is to make him common, appear helpless, indifferent and unimportant. And this is exactly what the Judeans did when they sought to solve the riddles of their times according to human explanations and means: they made God appear insignificant. Rather, Isaiah call upon them to make God the most significant fact of their existence.” (p. 234)</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324345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 Oswalt </a:t>
            </a:r>
            <a:r>
              <a:rPr lang="en-US" b="1" baseline="0" dirty="0" smtClean="0"/>
              <a:t>page 234</a:t>
            </a:r>
            <a:r>
              <a:rPr lang="en-US" b="0" baseline="0" dirty="0" smtClean="0"/>
              <a:t>.</a:t>
            </a:r>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279901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Verse 16-23 gives a further development of the thought contained in verse 11-15. “Those who choose to sanctify God </a:t>
            </a:r>
            <a:r>
              <a:rPr lang="en-US" i="1" baseline="0" dirty="0" smtClean="0"/>
              <a:t>to themselves </a:t>
            </a:r>
            <a:r>
              <a:rPr lang="en-US" baseline="0" dirty="0" smtClean="0"/>
              <a:t>will take refugee in his character as revealed in his word and have reason for hope, </a:t>
            </a:r>
            <a:r>
              <a:rPr lang="en-US" i="1" baseline="0" dirty="0" smtClean="0"/>
              <a:t>and a light will shine out of darkness</a:t>
            </a:r>
            <a:r>
              <a:rPr lang="en-US" baseline="0" dirty="0" smtClean="0"/>
              <a:t>. Those who refuse to do so will be driven to magic and the occult and thus into deeper darkness and despair. (p. 225)</a:t>
            </a:r>
          </a:p>
          <a:p>
            <a:endParaRPr lang="en-US" baseline="0" dirty="0" smtClean="0"/>
          </a:p>
          <a:p>
            <a:r>
              <a:rPr lang="en-US" baseline="0" dirty="0" smtClean="0"/>
              <a:t>Isaiah is reaffirming his dependence upon God as revealed in His written Word and challenges those who follow him to do the same.</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355183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Isaiah affirms his trust and dependence on the LORD, even though He seems to be hiding His face from Judah and Israel who have forsaken Him. Isaiah will not lose his faith in Him or turn to some other source to gain strength and courage. </a:t>
            </a:r>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242509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God’s timing is best and that he will wait for his action… This waiting upon God is often a prerequisite to receiving His blessing. While waiting we admit our helplessness and our complete dependence upon Him. </a:t>
            </a:r>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73042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strangely evocative named children, “a remnant shall return, God is with us, and quick to the spoil” and even Isaiah, the LORD saves, all reflect God’s working among His people. The names give evidence that although His face might be hidden for a time, it is still true that his dwelling is upon Mt, Zion. He is establish there. </a:t>
            </a:r>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2963123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strangely evocative named children, “a remnant shall return, God is with us, and quick to the spoil” and even Isaiah, the LORD saves, all reflect God’s working among His people. The names give evidence that although His face might be hidden for a time, it is still true that his dwelling is upon Mt, Zion. He is establish there. </a:t>
            </a:r>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22101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those who distrust the LORD, a all-wise and all-loving creator, turn to Spiritism and to the doctrines of demons, who are behind them. The mediums and wizards seek whom? The living God. No. They seek the dead? It is a ridicules notion to seek the dead who know nothing on behalf of the living. Those who reject life turn to the dead to discover the meaning of life. So their darkness deepens. There is no light, no truth in them. They gain no knowledge or power.</a:t>
            </a:r>
          </a:p>
          <a:p>
            <a:endParaRPr lang="en-US" baseline="0" dirty="0" smtClean="0"/>
          </a:p>
          <a:p>
            <a:r>
              <a:rPr lang="en-US" baseline="0" dirty="0" smtClean="0"/>
              <a:t>Those in darkness seek the truth as if it is hidden, but it is not hidden to those who will look in the right place. God has been shouting it from the rooftops and recording it for all generations, “to the law and testimony”! As Jesus said, “Have you not heard, have you not read…” The way, the truth and the life is only hidden from those who refuse to hear what God has made plain.”</a:t>
            </a:r>
          </a:p>
          <a:p>
            <a:endParaRPr lang="en-US" baseline="0" dirty="0" smtClean="0"/>
          </a:p>
          <a:p>
            <a:r>
              <a:rPr lang="en-US" baseline="0" dirty="0" smtClean="0"/>
              <a:t>“no light” is the early light, that is, “no dawn”. If one refuses the Word of the LORD then one is condemned to a night from which there is no  dawn.</a:t>
            </a:r>
          </a:p>
          <a:p>
            <a:endParaRPr lang="en-US" baseline="0" dirty="0" smtClean="0"/>
          </a:p>
          <a:p>
            <a:r>
              <a:rPr lang="en-US" baseline="0" dirty="0" smtClean="0"/>
              <a:t>“mediums” – ventriloquist; “wizards” – those who talk to the dead, but not really. </a:t>
            </a:r>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407958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general sense is this, “Those who lack a truly</a:t>
            </a:r>
            <a:r>
              <a:rPr lang="en-US" i="1" baseline="0" dirty="0" smtClean="0"/>
              <a:t> divine </a:t>
            </a:r>
            <a:r>
              <a:rPr lang="en-US" baseline="0" dirty="0" smtClean="0"/>
              <a:t>perspective on their affairs, who succumb to the occult for their guidance, plunge themselves further and further into gloom, spiritual famine and despair.” (p. 238)</a:t>
            </a:r>
          </a:p>
          <a:p>
            <a:endParaRPr lang="en-US" baseline="0" dirty="0" smtClean="0"/>
          </a:p>
          <a:p>
            <a:r>
              <a:rPr lang="en-US" baseline="0" dirty="0" smtClean="0"/>
              <a:t>What they pass through is a condition where there is “no dawn”. The specific cause of their distress is their emptiness, which is expressed in anger toward those who seemingly might be able to do something about it but are not willing. They look up and find no help or relief from their emptiness and the look down and find the same. They only find others who are in the same predicament. Those who look to the earth for solutions find none. To the stars, Mars? </a:t>
            </a:r>
          </a:p>
          <a:p>
            <a:endParaRPr lang="en-US" baseline="0" dirty="0" smtClean="0"/>
          </a:p>
          <a:p>
            <a:r>
              <a:rPr lang="en-US" baseline="0" dirty="0" smtClean="0"/>
              <a:t>Light for darkness must come from outside of ourselves if it is to come at all. Darkness can swallow up failing light, but it can never produce light. (p. 239)</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192501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hope. Hope shines out of darkness. The gloom and the doom is not final. The darkness and emptiness is not an end in itself but a means whereby God’s goodness can be manifested in the salvation of a land now aware of the true source of its life. When every human attempt to bring light has failed, then God will bring light, not because He has to, or that man has force Him, but merely out of His own grace, it is a gift of God.  </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421385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the holy seed shall be its stump.“ (Isa 6:13</a:t>
            </a:r>
            <a:r>
              <a:rPr lang="en-US" baseline="0" dirty="0" smtClean="0"/>
              <a:t>) - </a:t>
            </a:r>
            <a:r>
              <a:rPr lang="en-US" dirty="0" smtClean="0"/>
              <a:t>Bloom out of</a:t>
            </a:r>
            <a:r>
              <a:rPr lang="en-US" baseline="0" dirty="0" smtClean="0"/>
              <a:t> Doom.</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141328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land where God’s gracious light will dawn first is the land that first experienced the hit and destruction of Assyria, the land of Galilee. Though God humiliates His people, he never does so without a corresponding exaltation plan.</a:t>
            </a:r>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62381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the first part of Israel that was stripped away by the invading army of Assyria. The inhabitants resettled in Assyria and new settlers were brought in. Israel thought the land was hers, but learned that she was only a tenant by permission of the true landlord. </a:t>
            </a:r>
          </a:p>
          <a:p>
            <a:endParaRPr lang="en-US" baseline="0" dirty="0" smtClean="0"/>
          </a:p>
          <a:p>
            <a:r>
              <a:rPr lang="en-US" baseline="0" dirty="0" smtClean="0"/>
              <a:t>All Israel was involved in the rebellion and forsaking of the LORD, and all Israel will participate in the redemption and restoration, if only in a small remnant form. The doom will turn to a bloom when the LORD first appears from the land of Galilee, where a people walking in darkness shall see a great light.</a:t>
            </a:r>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1191469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the Lord and</a:t>
            </a:r>
            <a:r>
              <a:rPr lang="en-US" baseline="0" dirty="0" smtClean="0"/>
              <a:t> believe His signs/evidence that His Word is true, and you will be established on the earth. Distrust the LORD and refuse the evidence and perish from the earth.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7-12 gives us an historical example of distrust in the LORD. King Ahaz is given an opportunity to trust in the Lord but refuses to listen, a fulfillment of 6:9-10. The LORD offers him a sign, evidence that the LORD can be trusted. But He refuses to accept the sign. He refuses to trust in the LORD and His word. He instead decides to trust in Assyria and their many gods. Ahaz seeks the help of Tiglath-Pileser king of Assyria, but receives no help, but more trouble. He gets rid of one problem and gets a bigger one in return. The LORD now makes an appearance, prophesied in the sign of Immanuel, “God with us” promised judgment and destruction is upon them when the LORD appears in the form of an invading army. Total destruction is averted at that time, but God will be back.</a:t>
            </a:r>
          </a:p>
          <a:p>
            <a:endParaRPr lang="en-US" baseline="0" dirty="0" smtClean="0"/>
          </a:p>
          <a:p>
            <a:r>
              <a:rPr lang="en-US" baseline="0" dirty="0" smtClean="0"/>
              <a:t>On the other end we have another historical example, one of trusted in the LORD. King Hezekiah is faced with the same problem, an invading army, the Assyrian have invaded and surrounded him and the nation, with no hope of escape or deliverance. Hezekiah seeks the LORD for help and trusts in the Him and is saved, from destruction and death. The invading army is miraculously destroyed by the LORD Himself. Ahaz trusts Assyria and Israel is destroyed. Hezekiah trusts the LORD and Assyria is destroyed.</a:t>
            </a:r>
          </a:p>
          <a:p>
            <a:endParaRPr lang="en-US" baseline="0" dirty="0" smtClean="0"/>
          </a:p>
          <a:p>
            <a:r>
              <a:rPr lang="en-US" baseline="0" dirty="0" smtClean="0"/>
              <a:t>Between the two segments is a section whose theme is the God of Israel is the Lord of the nations.</a:t>
            </a: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428346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whom will Ahaz trust? The LORD of the universe of the lord of Assyria. In w</a:t>
            </a:r>
            <a:r>
              <a:rPr lang="en-US" dirty="0" smtClean="0"/>
              <a:t>hom</a:t>
            </a:r>
            <a:r>
              <a:rPr lang="en-US" baseline="0" dirty="0" smtClean="0"/>
              <a:t> will man trust? God or Man. Will you choose light of darkness?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270858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God give three named children as evidence of His presence and workings in the nation and the world. God with us is both good and not so good. For those who trust in Him see the light of His goodness, those who distrust Him see only darkness and doom. But by His grace darkness can and will shine even for them. </a:t>
            </a:r>
          </a:p>
          <a:p>
            <a:endParaRPr lang="en-US" baseline="0" dirty="0" smtClean="0"/>
          </a:p>
          <a:p>
            <a:r>
              <a:rPr lang="en-US" baseline="0" dirty="0" smtClean="0"/>
              <a:t>Ahaz failed to trust in the Lord and was not established or protected from doom, but another child of David will be born, a son will be given who will established on Mt. Zion forever. </a:t>
            </a:r>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35528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185502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a:t>
            </a:r>
            <a:r>
              <a:rPr lang="en-US" baseline="0" dirty="0" smtClean="0"/>
              <a:t> will appear and bring judgment like a razor and like a flood in the form of an invading army, the destruction will not result in annihilation, but in salvation. Salvation through judgment. </a:t>
            </a:r>
          </a:p>
          <a:p>
            <a:endParaRPr lang="en-US" baseline="0" dirty="0" smtClean="0"/>
          </a:p>
          <a:p>
            <a:r>
              <a:rPr lang="en-US" baseline="0" dirty="0" smtClean="0"/>
              <a:t>Ahaz’s way brought death, destruction and darkness upon the land. God’s way brings life, prosperity and light. So listen, learn and live!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212742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establishes a reflection upon all which has preceded,</a:t>
            </a:r>
            <a:r>
              <a:rPr lang="en-US" baseline="0" dirty="0" smtClean="0"/>
              <a:t> begin in chapter 7. It prepares the way for the announcement of the description of the child and the kingdom that He will bring in chapter 9. And this is no ordinary child.</a:t>
            </a:r>
          </a:p>
          <a:p>
            <a:endParaRPr lang="en-US" baseline="0" dirty="0" smtClean="0"/>
          </a:p>
          <a:p>
            <a:r>
              <a:rPr lang="en-US" baseline="0" dirty="0" smtClean="0"/>
              <a:t>“It makes plain the central theme of the segment: “In what, or in whom, shall we trust?” One possibility when faced with potential calamities or disasters, is to forget God’s sovereignty and proceed accordingly, but to do so is to invite the calamity of more profound nature, for God is the one fact we dare not overlook. It is sheer foolishness (our way) , when he has made his way clear to resort to some other means to find a path out of darkness. These other means that man devises can only make the darkness, and our anguish, more intense, for they lead away from him who is the Light. Nevertheless, God will not be defeated. He will shed his light upon his people, it is typical of his grace that the location of that light will be in the part of the land which first felt the had of his wrath, namely Galilee.” (Oswalt, p. 231-232)</a:t>
            </a:r>
          </a:p>
          <a:p>
            <a:endParaRPr lang="en-US" baseline="0" dirty="0" smtClean="0"/>
          </a:p>
          <a:p>
            <a:r>
              <a:rPr lang="en-US" dirty="0" smtClean="0"/>
              <a:t>Man,</a:t>
            </a:r>
            <a:r>
              <a:rPr lang="en-US" baseline="0" dirty="0" smtClean="0"/>
              <a:t> when faced with political, social, and military upheavals focus upon various human conspiracies as the source of his troubles of which he gives primary attention. While they forget God as the source, people resort to magical and mystical means of divination and to learn the future and find guidance. </a:t>
            </a:r>
          </a:p>
          <a:p>
            <a:endParaRPr lang="en-US" baseline="0" dirty="0" smtClean="0"/>
          </a:p>
          <a:p>
            <a:r>
              <a:rPr lang="en-US" baseline="0" dirty="0" smtClean="0"/>
              <a:t>Isaiah’s response is that given God’s terrifying holiness, his written revelation, and his desires to give his people light, dependence upon anything other than him is sheer insanity. </a:t>
            </a:r>
          </a:p>
          <a:p>
            <a:endParaRPr lang="en-US" baseline="0" dirty="0" smtClean="0"/>
          </a:p>
          <a:p>
            <a:r>
              <a:rPr lang="en-US" baseline="0" dirty="0" smtClean="0"/>
              <a:t>Many, if not most commentators miss the thematic and theological unity of this section, because of the abrupt and indirect transition. This may be because that the material was not all composed at the same time. The speech is the result of a intense spiritual experience of the prophet.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75705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suggest the linkage with the preceding segment. It give the reason why the plans of the nations will be thwarted. It is that they rest on all the wrong assumptions, which Isaiah’s own people have adopted themselves. </a:t>
            </a:r>
          </a:p>
          <a:p>
            <a:endParaRPr lang="en-US" baseline="0" dirty="0" smtClean="0"/>
          </a:p>
          <a:p>
            <a:r>
              <a:rPr lang="en-US" baseline="0" dirty="0" smtClean="0"/>
              <a:t>It includes a warning to Isaiah and his disciple not to go the way of the people themselves.</a:t>
            </a:r>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186046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gif"/><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0" name="Rectangle 9"/>
          <p:cNvSpPr/>
          <p:nvPr/>
        </p:nvSpPr>
        <p:spPr>
          <a:xfrm>
            <a:off x="85183" y="1239118"/>
            <a:ext cx="6013692" cy="4401205"/>
          </a:xfrm>
          <a:prstGeom prst="rect">
            <a:avLst/>
          </a:prstGeom>
          <a:noFill/>
          <a:effectLst>
            <a:outerShdw blurRad="50800" dist="38100" dir="18900000" algn="bl" rotWithShape="0">
              <a:prstClr val="black">
                <a:alpha val="40000"/>
              </a:prstClr>
            </a:outerShdw>
          </a:effectLst>
        </p:spPr>
        <p:txBody>
          <a:bodyPr wrap="square" lIns="91440" tIns="45720" rIns="91440" bIns="45720">
            <a:spAutoFit/>
          </a:bodyPr>
          <a:lstStyle/>
          <a:p>
            <a:pPr algn="ctr"/>
            <a:r>
              <a:rPr lang="en-US" sz="4000" b="1" dirty="0">
                <a:ln>
                  <a:solidFill>
                    <a:sysClr val="windowText" lastClr="000000"/>
                  </a:solidFill>
                </a:ln>
                <a:solidFill>
                  <a:schemeClr val="bg1"/>
                </a:solidFill>
              </a:rPr>
              <a:t>"</a:t>
            </a:r>
            <a:r>
              <a:rPr lang="en-US" sz="4000" b="1" i="1" dirty="0">
                <a:ln>
                  <a:solidFill>
                    <a:sysClr val="windowText" lastClr="000000"/>
                  </a:solidFill>
                </a:ln>
                <a:solidFill>
                  <a:schemeClr val="bg1"/>
                </a:solidFill>
              </a:rPr>
              <a:t>When you hear about slavery for 400 years </a:t>
            </a:r>
            <a:r>
              <a:rPr lang="en-US" sz="4000" b="1" i="1" dirty="0" smtClean="0">
                <a:ln>
                  <a:solidFill>
                    <a:sysClr val="windowText" lastClr="000000"/>
                  </a:solidFill>
                </a:ln>
                <a:solidFill>
                  <a:schemeClr val="bg1"/>
                </a:solidFill>
              </a:rPr>
              <a:t>...</a:t>
            </a:r>
          </a:p>
          <a:p>
            <a:pPr algn="ctr"/>
            <a:r>
              <a:rPr lang="en-US" sz="4000" b="1" i="1" dirty="0" smtClean="0">
                <a:ln>
                  <a:solidFill>
                    <a:sysClr val="windowText" lastClr="000000"/>
                  </a:solidFill>
                </a:ln>
                <a:solidFill>
                  <a:schemeClr val="bg1"/>
                </a:solidFill>
              </a:rPr>
              <a:t>For </a:t>
            </a:r>
            <a:r>
              <a:rPr lang="en-US" sz="4000" b="1" i="1" dirty="0">
                <a:ln>
                  <a:solidFill>
                    <a:sysClr val="windowText" lastClr="000000"/>
                  </a:solidFill>
                </a:ln>
                <a:solidFill>
                  <a:schemeClr val="bg1"/>
                </a:solidFill>
              </a:rPr>
              <a:t>400 years? That sounds like a </a:t>
            </a:r>
            <a:r>
              <a:rPr lang="en-US" sz="4000" b="1" i="1" dirty="0" smtClean="0">
                <a:ln>
                  <a:solidFill>
                    <a:sysClr val="windowText" lastClr="000000"/>
                  </a:solidFill>
                </a:ln>
                <a:solidFill>
                  <a:schemeClr val="bg1"/>
                </a:solidFill>
              </a:rPr>
              <a:t>choice…</a:t>
            </a:r>
            <a:r>
              <a:rPr lang="en-US" sz="4000" b="1" dirty="0">
                <a:ln>
                  <a:solidFill>
                    <a:sysClr val="windowText" lastClr="000000"/>
                  </a:solidFill>
                </a:ln>
                <a:solidFill>
                  <a:schemeClr val="bg1"/>
                </a:solidFill>
              </a:rPr>
              <a:t> </a:t>
            </a:r>
            <a:r>
              <a:rPr lang="en-US" sz="4000" b="1" i="1" dirty="0" smtClean="0">
                <a:ln>
                  <a:solidFill>
                    <a:sysClr val="windowText" lastClr="000000"/>
                  </a:solidFill>
                </a:ln>
                <a:solidFill>
                  <a:schemeClr val="bg1"/>
                </a:solidFill>
              </a:rPr>
              <a:t>You </a:t>
            </a:r>
            <a:r>
              <a:rPr lang="en-US" sz="4000" b="1" i="1" dirty="0">
                <a:ln>
                  <a:solidFill>
                    <a:sysClr val="windowText" lastClr="000000"/>
                  </a:solidFill>
                </a:ln>
                <a:solidFill>
                  <a:schemeClr val="bg1"/>
                </a:solidFill>
              </a:rPr>
              <a:t>were there for 400 years and it's all of </a:t>
            </a:r>
            <a:r>
              <a:rPr lang="en-US" sz="4000" b="1" i="1" dirty="0" err="1">
                <a:ln>
                  <a:solidFill>
                    <a:sysClr val="windowText" lastClr="000000"/>
                  </a:solidFill>
                </a:ln>
                <a:solidFill>
                  <a:schemeClr val="bg1"/>
                </a:solidFill>
              </a:rPr>
              <a:t>y'all</a:t>
            </a:r>
            <a:r>
              <a:rPr lang="en-US" sz="4000" b="1" i="1" dirty="0">
                <a:ln>
                  <a:solidFill>
                    <a:sysClr val="windowText" lastClr="000000"/>
                  </a:solidFill>
                </a:ln>
                <a:solidFill>
                  <a:schemeClr val="bg1"/>
                </a:solidFill>
              </a:rPr>
              <a:t>. It's like we're mentally imprisoned.</a:t>
            </a:r>
            <a:r>
              <a:rPr lang="en-US" sz="4000" b="1" dirty="0">
                <a:ln>
                  <a:solidFill>
                    <a:sysClr val="windowText" lastClr="000000"/>
                  </a:solidFill>
                </a:ln>
                <a:solidFill>
                  <a:schemeClr val="bg1"/>
                </a:solidFill>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6680" y="2277373"/>
            <a:ext cx="2993423" cy="1995615"/>
          </a:xfrm>
          <a:prstGeom prst="rect">
            <a:avLst/>
          </a:prstGeom>
          <a:effectLst>
            <a:outerShdw blurRad="50800" dist="50800" dir="18900000" algn="bl" rotWithShape="0">
              <a:prstClr val="black"/>
            </a:outerShdw>
          </a:effectLst>
        </p:spPr>
      </p:pic>
      <p:sp>
        <p:nvSpPr>
          <p:cNvPr id="11" name="Rectangle 10"/>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5353901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pic>
        <p:nvPicPr>
          <p:cNvPr id="3" name="Picture 2"/>
          <p:cNvPicPr>
            <a:picLocks noChangeAspect="1"/>
          </p:cNvPicPr>
          <p:nvPr/>
        </p:nvPicPr>
        <p:blipFill>
          <a:blip r:embed="rId5"/>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3590988225"/>
      </p:ext>
    </p:extLst>
  </p:cSld>
  <p:clrMapOvr>
    <a:masterClrMapping/>
  </p:clrMapOvr>
  <mc:AlternateContent xmlns:mc="http://schemas.openxmlformats.org/markup-compatibility/2006" xmlns:p14="http://schemas.microsoft.com/office/powerpoint/2010/main">
    <mc:Choice Requires="p14">
      <p:transition spd="slow" p14:dur="1750">
        <p:wipe dir="u"/>
      </p:transition>
    </mc:Choice>
    <mc:Fallback xmlns="">
      <p:transition spd="slow">
        <p:wipe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0" y="198610"/>
            <a:ext cx="9144002" cy="1169551"/>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A 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3" presetClass="entr" presetSubtype="16"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64819" y="2800529"/>
            <a:ext cx="8614364" cy="2585323"/>
          </a:xfrm>
          <a:prstGeom prst="rect">
            <a:avLst/>
          </a:prstGeom>
          <a:noFill/>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264819" y="1288689"/>
            <a:ext cx="8614363" cy="1200329"/>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6665213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92953"/>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500" b="1" dirty="0">
                <a:ln w="19050">
                  <a:solidFill>
                    <a:srgbClr val="002060"/>
                  </a:solidFill>
                  <a:prstDash val="solid"/>
                </a:ln>
                <a:solidFill>
                  <a:schemeClr val="bg1"/>
                </a:solidFill>
                <a:effectLst>
                  <a:outerShdw blurRad="12700" dist="50800" dir="2700000" algn="tl" rotWithShape="0">
                    <a:schemeClr val="tx1"/>
                  </a:outerShdw>
                </a:effectLst>
              </a:rPr>
              <a:t>S</a:t>
            </a: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r>
              <a:rPr lang="en-US" sz="6500" b="1" dirty="0">
                <a:ln w="19050">
                  <a:solidFill>
                    <a:srgbClr val="002060"/>
                  </a:solidFill>
                  <a:prstDash val="solid"/>
                </a:ln>
                <a:solidFill>
                  <a:schemeClr val="bg1"/>
                </a:solidFill>
                <a:effectLst>
                  <a:outerShdw blurRad="12700" dist="50800" dir="2700000" algn="tl" rotWithShape="0">
                    <a:schemeClr val="tx1"/>
                  </a:outerShdw>
                </a:effectLst>
              </a:rPr>
              <a:t>?</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The Basis of Servanthood</a:t>
            </a:r>
          </a:p>
          <a:p>
            <a:pPr algn="ctr"/>
            <a:r>
              <a:rPr lang="en-US" sz="6500" b="1" dirty="0" smtClean="0">
                <a:ln w="19050">
                  <a:solidFill>
                    <a:srgbClr val="002060"/>
                  </a:solidFill>
                  <a:prstDash val="solid"/>
                </a:ln>
                <a:solidFill>
                  <a:srgbClr val="FFFF00"/>
                </a:solidFill>
                <a:effectLst>
                  <a:outerShdw blurRad="12700" dist="50800" dir="2700000" algn="tl" rotWithShape="0">
                    <a:schemeClr val="tx1"/>
                  </a:outerShdw>
                </a:effectLst>
              </a:rPr>
              <a:t>7-39</a:t>
            </a:r>
            <a:endParaRPr lang="en-US" sz="65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4" name="Rectangle 13"/>
          <p:cNvSpPr/>
          <p:nvPr/>
        </p:nvSpPr>
        <p:spPr>
          <a:xfrm>
            <a:off x="111768" y="4353493"/>
            <a:ext cx="8911318"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become a Servant of God, one must first trust in the one whom they serve.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460370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1039" y="3715702"/>
            <a:ext cx="2883623"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Example of Distrust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7-12</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Ahaz</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563165" y="3715702"/>
            <a:ext cx="253694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Example of Trust</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36-39</a:t>
            </a:r>
          </a:p>
          <a:p>
            <a:pPr algn="ct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Hezekiah</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2994274" y="3715702"/>
            <a:ext cx="3427201"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Master of the Nations</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13-35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2893390" y="3717880"/>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42613" y="3717880"/>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45" y="1353522"/>
            <a:ext cx="91439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In Whom </a:t>
            </a:r>
            <a:r>
              <a:rPr lang="en-US" sz="6000" b="1" dirty="0">
                <a:ln w="19050">
                  <a:solidFill>
                    <a:srgbClr val="002060"/>
                  </a:solidFill>
                  <a:prstDash val="solid"/>
                </a:ln>
                <a:solidFill>
                  <a:schemeClr val="bg1"/>
                </a:solidFill>
                <a:effectLst>
                  <a:outerShdw blurRad="12700" dist="50800" dir="2700000" algn="tl" rotWithShape="0">
                    <a:schemeClr val="tx1"/>
                  </a:outerShdw>
                </a:effectLst>
              </a:rPr>
              <a:t>S</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hall We Trust,</a:t>
            </a:r>
          </a:p>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t</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he Nations or the 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ORD?</a:t>
            </a:r>
          </a:p>
        </p:txBody>
      </p:sp>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540556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fltVal val="0.5"/>
                                          </p:val>
                                        </p:tav>
                                        <p:tav tm="100000">
                                          <p:val>
                                            <p:strVal val="#ppt_x"/>
                                          </p:val>
                                        </p:tav>
                                      </p:tavLst>
                                    </p:anim>
                                    <p:anim calcmode="lin" valueType="num">
                                      <p:cBhvr>
                                        <p:cTn id="26" dur="7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anim calcmode="lin" valueType="num">
                                      <p:cBhvr>
                                        <p:cTn id="34" dur="750" fill="hold"/>
                                        <p:tgtEl>
                                          <p:spTgt spid="7"/>
                                        </p:tgtEl>
                                        <p:attrNameLst>
                                          <p:attrName>ppt_x</p:attrName>
                                        </p:attrNameLst>
                                      </p:cBhvr>
                                      <p:tavLst>
                                        <p:tav tm="0">
                                          <p:val>
                                            <p:fltVal val="0.5"/>
                                          </p:val>
                                        </p:tav>
                                        <p:tav tm="100000">
                                          <p:val>
                                            <p:strVal val="#ppt_x"/>
                                          </p:val>
                                        </p:tav>
                                      </p:tavLst>
                                    </p:anim>
                                    <p:anim calcmode="lin" valueType="num">
                                      <p:cBhvr>
                                        <p:cTn id="35"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26360"/>
            <a:ext cx="9143999" cy="3093154"/>
          </a:xfrm>
          <a:prstGeom prst="rect">
            <a:avLst/>
          </a:prstGeom>
          <a:noFill/>
          <a:effectLst>
            <a:softEdge rad="127000"/>
          </a:effectLst>
        </p:spPr>
        <p:txBody>
          <a:bodyPr wrap="square" lIns="91440" tIns="45720" rIns="91440" bIns="45720">
            <a:spAutoFit/>
          </a:bodyPr>
          <a:lstStyle/>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God or Assyria?</a:t>
            </a:r>
          </a:p>
          <a:p>
            <a:pPr algn="ctr"/>
            <a:r>
              <a:rPr lang="en-US" sz="6500" b="1" dirty="0" smtClean="0">
                <a:ln w="19050">
                  <a:solidFill>
                    <a:srgbClr val="002060"/>
                  </a:solidFill>
                  <a:prstDash val="solid"/>
                </a:ln>
                <a:solidFill>
                  <a:schemeClr val="bg1"/>
                </a:solidFill>
                <a:effectLst>
                  <a:outerShdw blurRad="12700" dist="50800" dir="2700000" algn="tl" rotWithShape="0">
                    <a:schemeClr val="tx1"/>
                  </a:outerShdw>
                </a:effectLst>
              </a:rPr>
              <a:t>An Example of Distrust</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36" y="3724531"/>
            <a:ext cx="3678382" cy="2754317"/>
          </a:xfrm>
          <a:prstGeom prst="rect">
            <a:avLst/>
          </a:prstGeom>
          <a:effectLst>
            <a:softEdge rad="6350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030" y="4149609"/>
            <a:ext cx="3602572" cy="2403591"/>
          </a:xfrm>
          <a:prstGeom prst="rect">
            <a:avLst/>
          </a:prstGeom>
          <a:effectLst>
            <a:softEdge rad="127000"/>
          </a:effectLst>
        </p:spPr>
      </p:pic>
    </p:spTree>
    <p:extLst>
      <p:ext uri="{BB962C8B-B14F-4D97-AF65-F5344CB8AC3E}">
        <p14:creationId xmlns:p14="http://schemas.microsoft.com/office/powerpoint/2010/main" val="22775561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3" name="Rectangle 12"/>
          <p:cNvSpPr/>
          <p:nvPr/>
        </p:nvSpPr>
        <p:spPr>
          <a:xfrm>
            <a:off x="18292" y="4898578"/>
            <a:ext cx="91439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8:1-10</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“quick to the spoil”</a:t>
            </a:r>
          </a:p>
        </p:txBody>
      </p:sp>
      <p:sp>
        <p:nvSpPr>
          <p:cNvPr id="14" name="Rectangle 13"/>
          <p:cNvSpPr/>
          <p:nvPr/>
        </p:nvSpPr>
        <p:spPr>
          <a:xfrm>
            <a:off x="-9145" y="3040028"/>
            <a:ext cx="9143999" cy="1723549"/>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7:10-25</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“God with us”</a:t>
            </a:r>
          </a:p>
        </p:txBody>
      </p:sp>
      <p:sp>
        <p:nvSpPr>
          <p:cNvPr id="15" name="Rectangle 14"/>
          <p:cNvSpPr/>
          <p:nvPr/>
        </p:nvSpPr>
        <p:spPr>
          <a:xfrm>
            <a:off x="18292" y="1150702"/>
            <a:ext cx="9153145"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Shear-</a:t>
            </a:r>
            <a:r>
              <a:rPr lang="en-US" sz="5400" b="1" dirty="0" err="1" smtClean="0">
                <a:ln w="19050">
                  <a:solidFill>
                    <a:srgbClr val="002060"/>
                  </a:solidFill>
                  <a:prstDash val="solid"/>
                </a:ln>
                <a:solidFill>
                  <a:schemeClr val="bg1"/>
                </a:solidFill>
                <a:effectLst>
                  <a:outerShdw blurRad="12700" dist="50800" dir="2700000" algn="tl" rotWithShape="0">
                    <a:schemeClr val="tx1"/>
                  </a:outerShdw>
                </a:effectLst>
              </a:rPr>
              <a:t>jashub</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 7:1-9</a:t>
            </a:r>
          </a:p>
          <a:p>
            <a:pPr algn="ctr"/>
            <a:r>
              <a:rPr lang="en-US" sz="5200" b="1" dirty="0" smtClean="0">
                <a:ln w="19050">
                  <a:solidFill>
                    <a:srgbClr val="002060"/>
                  </a:solidFill>
                  <a:prstDash val="solid"/>
                </a:ln>
                <a:solidFill>
                  <a:srgbClr val="FFFF00"/>
                </a:solidFill>
                <a:effectLst>
                  <a:outerShdw blurRad="12700" dist="50800" dir="2700000" algn="tl" rotWithShape="0">
                    <a:schemeClr val="tx1"/>
                  </a:outerShdw>
                </a:effectLst>
              </a:rPr>
              <a:t>“a remnant shall return”</a:t>
            </a:r>
          </a:p>
        </p:txBody>
      </p:sp>
    </p:spTree>
    <p:extLst>
      <p:ext uri="{BB962C8B-B14F-4D97-AF65-F5344CB8AC3E}">
        <p14:creationId xmlns:p14="http://schemas.microsoft.com/office/powerpoint/2010/main" val="35602151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2500"/>
                            </p:stCondLst>
                            <p:childTnLst>
                              <p:par>
                                <p:cTn id="13" presetID="22" presetClass="entr" presetSubtype="1"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77647"/>
            <a:ext cx="9143999" cy="2108269"/>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7:10 – 8:10</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3460786"/>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“Believe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I</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 or Not”</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39856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267814"/>
            <a:ext cx="91439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 is with Us</a:t>
            </a:r>
          </a:p>
        </p:txBody>
      </p:sp>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540229" y="2462307"/>
            <a:ext cx="3326407" cy="1661993"/>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Immanuel</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(7:10-17)</a:t>
            </a:r>
          </a:p>
        </p:txBody>
      </p:sp>
      <p:sp>
        <p:nvSpPr>
          <p:cNvPr id="8" name="Rectangle 7"/>
          <p:cNvSpPr/>
          <p:nvPr/>
        </p:nvSpPr>
        <p:spPr>
          <a:xfrm>
            <a:off x="4853970" y="2382645"/>
            <a:ext cx="4249573"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Maher-</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shalal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-hash-</a:t>
            </a:r>
            <a:r>
              <a:rPr lang="en-US" sz="4800" b="1" dirty="0" err="1" smtClean="0">
                <a:ln w="19050">
                  <a:solidFill>
                    <a:srgbClr val="002060"/>
                  </a:solidFill>
                  <a:prstDash val="solid"/>
                </a:ln>
                <a:solidFill>
                  <a:schemeClr val="bg1"/>
                </a:solidFill>
                <a:effectLst>
                  <a:outerShdw blurRad="12700" dist="50800" dir="2700000" algn="tl" rotWithShape="0">
                    <a:schemeClr val="tx1"/>
                  </a:outerShdw>
                </a:effectLst>
              </a:rPr>
              <a:t>baz</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(8:1-4)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endParaRPr lang="en-US" sz="54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241595" y="4284691"/>
            <a:ext cx="3971166"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razor”</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(7:18-25)</a:t>
            </a:r>
          </a:p>
        </p:txBody>
      </p:sp>
      <p:sp>
        <p:nvSpPr>
          <p:cNvPr id="14" name="Rectangle 13"/>
          <p:cNvSpPr/>
          <p:nvPr/>
        </p:nvSpPr>
        <p:spPr>
          <a:xfrm>
            <a:off x="4914356" y="4284691"/>
            <a:ext cx="4001043" cy="2431435"/>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Assyria</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“like a flood”</a:t>
            </a:r>
          </a:p>
          <a:p>
            <a:pPr algn="ct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(8:5-10)</a:t>
            </a:r>
          </a:p>
        </p:txBody>
      </p:sp>
      <p:sp>
        <p:nvSpPr>
          <p:cNvPr id="15" name="Rectangle 14"/>
          <p:cNvSpPr/>
          <p:nvPr/>
        </p:nvSpPr>
        <p:spPr>
          <a:xfrm>
            <a:off x="4012969" y="2210916"/>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6" name="Rectangle 15"/>
          <p:cNvSpPr/>
          <p:nvPr/>
        </p:nvSpPr>
        <p:spPr>
          <a:xfrm>
            <a:off x="4035537" y="4107457"/>
            <a:ext cx="841001" cy="1323439"/>
          </a:xfrm>
          <a:prstGeom prst="rect">
            <a:avLst/>
          </a:prstGeom>
          <a:noFill/>
          <a:effectLst>
            <a:softEdge rad="127000"/>
          </a:effectLst>
        </p:spPr>
        <p:txBody>
          <a:bodyPr wrap="square" lIns="91440" tIns="45720" rIns="91440" bIns="45720">
            <a:spAutoFit/>
          </a:bodyPr>
          <a:lstStyle/>
          <a:p>
            <a:pPr algn="ctr"/>
            <a:r>
              <a:rPr lang="en-US" sz="8000" b="1" dirty="0" smtClean="0">
                <a:ln w="19050">
                  <a:solidFill>
                    <a:srgbClr val="002060"/>
                  </a:solidFill>
                  <a:prstDash val="solid"/>
                </a:ln>
                <a:solidFill>
                  <a:srgbClr val="FFFF00"/>
                </a:solidFill>
                <a:effectLst>
                  <a:outerShdw blurRad="12700" dist="50800" dir="2700000" algn="tl" rotWithShape="0">
                    <a:schemeClr val="tx1"/>
                  </a:outerShdw>
                </a:effectLst>
              </a:rPr>
              <a:t>=</a:t>
            </a:r>
          </a:p>
        </p:txBody>
      </p:sp>
      <p:sp>
        <p:nvSpPr>
          <p:cNvPr id="18" name="Rectangle 1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029968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17" t="-482" r="6676" b="42625"/>
          <a:stretch/>
        </p:blipFill>
        <p:spPr>
          <a:xfrm>
            <a:off x="1604945" y="3675660"/>
            <a:ext cx="6347066" cy="2966030"/>
          </a:xfrm>
          <a:prstGeom prst="rect">
            <a:avLst/>
          </a:prstGeom>
          <a:effectLst>
            <a:softEdge rad="444500"/>
          </a:effectLst>
        </p:spPr>
      </p:pic>
      <p:sp>
        <p:nvSpPr>
          <p:cNvPr id="10" name="Rectangle 9"/>
          <p:cNvSpPr/>
          <p:nvPr/>
        </p:nvSpPr>
        <p:spPr>
          <a:xfrm>
            <a:off x="1" y="1120016"/>
            <a:ext cx="9143999" cy="3139321"/>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Our Way – Darkness;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His Way – Light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8:11-23</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Will You Believe?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74377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0" name="Rectangle 9"/>
          <p:cNvSpPr/>
          <p:nvPr/>
        </p:nvSpPr>
        <p:spPr>
          <a:xfrm>
            <a:off x="85183" y="1239118"/>
            <a:ext cx="5927428" cy="5016758"/>
          </a:xfrm>
          <a:prstGeom prst="rect">
            <a:avLst/>
          </a:prstGeom>
          <a:noFill/>
        </p:spPr>
        <p:txBody>
          <a:bodyPr wrap="square" lIns="91440" tIns="45720" rIns="91440" bIns="45720">
            <a:spAutoFit/>
          </a:bodyPr>
          <a:lstStyle/>
          <a:p>
            <a:pPr algn="ctr"/>
            <a:r>
              <a:rPr lang="en-US" sz="4000" b="1" dirty="0" smtClean="0">
                <a:ln>
                  <a:solidFill>
                    <a:sysClr val="windowText" lastClr="000000"/>
                  </a:solidFill>
                </a:ln>
                <a:solidFill>
                  <a:schemeClr val="bg1"/>
                </a:solidFill>
                <a:effectLst>
                  <a:outerShdw blurRad="25400" dist="50800" dir="2700000" algn="bl" rotWithShape="0">
                    <a:prstClr val="black"/>
                  </a:outerShdw>
                </a:effectLst>
              </a:rPr>
              <a:t>“But </a:t>
            </a:r>
            <a:r>
              <a:rPr lang="en-US" sz="4000" b="1" dirty="0">
                <a:ln>
                  <a:solidFill>
                    <a:sysClr val="windowText" lastClr="000000"/>
                  </a:solidFill>
                </a:ln>
                <a:solidFill>
                  <a:schemeClr val="bg1"/>
                </a:solidFill>
                <a:effectLst>
                  <a:outerShdw blurRad="25400" dist="50800" dir="2700000" algn="bl" rotWithShape="0">
                    <a:prstClr val="black"/>
                  </a:outerShdw>
                </a:effectLst>
              </a:rPr>
              <a:t>you’re </a:t>
            </a:r>
            <a:r>
              <a:rPr lang="en-US" sz="4000" b="1" dirty="0" err="1">
                <a:ln>
                  <a:solidFill>
                    <a:sysClr val="windowText" lastClr="000000"/>
                  </a:solidFill>
                </a:ln>
                <a:solidFill>
                  <a:schemeClr val="bg1"/>
                </a:solidFill>
                <a:effectLst>
                  <a:outerShdw blurRad="25400" dist="50800" dir="2700000" algn="bl" rotWithShape="0">
                    <a:prstClr val="black"/>
                  </a:outerShdw>
                </a:effectLst>
              </a:rPr>
              <a:t>gonna</a:t>
            </a:r>
            <a:r>
              <a:rPr lang="en-US" sz="4000" b="1" dirty="0">
                <a:ln>
                  <a:solidFill>
                    <a:sysClr val="windowText" lastClr="000000"/>
                  </a:solidFill>
                </a:ln>
                <a:solidFill>
                  <a:schemeClr val="bg1"/>
                </a:solidFill>
                <a:effectLst>
                  <a:outerShdw blurRad="25400" dist="50800" dir="2700000" algn="bl" rotWithShape="0">
                    <a:prstClr val="black"/>
                  </a:outerShdw>
                </a:effectLst>
              </a:rPr>
              <a:t> have to serve somebody, yes </a:t>
            </a:r>
            <a:r>
              <a:rPr lang="en-US" sz="4000" b="1" dirty="0" smtClean="0">
                <a:ln>
                  <a:solidFill>
                    <a:sysClr val="windowText" lastClr="000000"/>
                  </a:solidFill>
                </a:ln>
                <a:solidFill>
                  <a:schemeClr val="bg1"/>
                </a:solidFill>
                <a:effectLst>
                  <a:outerShdw blurRad="25400" dist="50800" dir="2700000" algn="bl" rotWithShape="0">
                    <a:prstClr val="black"/>
                  </a:outerShdw>
                </a:effectLst>
              </a:rPr>
              <a:t>indeed you’re </a:t>
            </a:r>
            <a:r>
              <a:rPr lang="en-US" sz="4000" b="1" dirty="0" err="1">
                <a:ln>
                  <a:solidFill>
                    <a:sysClr val="windowText" lastClr="000000"/>
                  </a:solidFill>
                </a:ln>
                <a:solidFill>
                  <a:schemeClr val="bg1"/>
                </a:solidFill>
                <a:effectLst>
                  <a:outerShdw blurRad="25400" dist="50800" dir="2700000" algn="bl" rotWithShape="0">
                    <a:prstClr val="black"/>
                  </a:outerShdw>
                </a:effectLst>
              </a:rPr>
              <a:t>gonna</a:t>
            </a:r>
            <a:r>
              <a:rPr lang="en-US" sz="4000" b="1" dirty="0">
                <a:ln>
                  <a:solidFill>
                    <a:sysClr val="windowText" lastClr="000000"/>
                  </a:solidFill>
                </a:ln>
                <a:solidFill>
                  <a:schemeClr val="bg1"/>
                </a:solidFill>
                <a:effectLst>
                  <a:outerShdw blurRad="25400" dist="50800" dir="2700000" algn="bl" rotWithShape="0">
                    <a:prstClr val="black"/>
                  </a:outerShdw>
                </a:effectLst>
              </a:rPr>
              <a:t> have to serve </a:t>
            </a:r>
            <a:r>
              <a:rPr lang="en-US" sz="4000" b="1" dirty="0" smtClean="0">
                <a:ln>
                  <a:solidFill>
                    <a:sysClr val="windowText" lastClr="000000"/>
                  </a:solidFill>
                </a:ln>
                <a:solidFill>
                  <a:schemeClr val="bg1"/>
                </a:solidFill>
                <a:effectLst>
                  <a:outerShdw blurRad="25400" dist="50800" dir="2700000" algn="bl" rotWithShape="0">
                    <a:prstClr val="black"/>
                  </a:outerShdw>
                </a:effectLst>
              </a:rPr>
              <a:t>somebody.</a:t>
            </a:r>
          </a:p>
          <a:p>
            <a:pPr algn="ctr"/>
            <a:r>
              <a:rPr lang="en-US" sz="4000" b="1" dirty="0" smtClean="0">
                <a:ln>
                  <a:solidFill>
                    <a:sysClr val="windowText" lastClr="000000"/>
                  </a:solidFill>
                </a:ln>
                <a:solidFill>
                  <a:schemeClr val="bg1"/>
                </a:solidFill>
                <a:effectLst>
                  <a:outerShdw blurRad="25400" dist="50800" dir="2700000" algn="bl" rotWithShape="0">
                    <a:prstClr val="black"/>
                  </a:outerShdw>
                </a:effectLst>
              </a:rPr>
              <a:t> Well</a:t>
            </a:r>
            <a:r>
              <a:rPr lang="en-US" sz="4000" b="1" dirty="0">
                <a:ln>
                  <a:solidFill>
                    <a:sysClr val="windowText" lastClr="000000"/>
                  </a:solidFill>
                </a:ln>
                <a:solidFill>
                  <a:schemeClr val="bg1"/>
                </a:solidFill>
                <a:effectLst>
                  <a:outerShdw blurRad="25400" dist="50800" dir="2700000" algn="bl" rotWithShape="0">
                    <a:prstClr val="black"/>
                  </a:outerShdw>
                </a:effectLst>
              </a:rPr>
              <a:t>, it may be the devil or it may be the </a:t>
            </a:r>
            <a:r>
              <a:rPr lang="en-US" sz="4000" b="1" dirty="0" smtClean="0">
                <a:ln>
                  <a:solidFill>
                    <a:sysClr val="windowText" lastClr="000000"/>
                  </a:solidFill>
                </a:ln>
                <a:solidFill>
                  <a:schemeClr val="bg1"/>
                </a:solidFill>
                <a:effectLst>
                  <a:outerShdw blurRad="25400" dist="50800" dir="2700000" algn="bl" rotWithShape="0">
                    <a:prstClr val="black"/>
                  </a:outerShdw>
                </a:effectLst>
              </a:rPr>
              <a:t>Lord</a:t>
            </a:r>
            <a:r>
              <a:rPr lang="en-US" sz="4000" b="1" dirty="0">
                <a:ln>
                  <a:solidFill>
                    <a:sysClr val="windowText" lastClr="000000"/>
                  </a:solidFill>
                </a:ln>
                <a:solidFill>
                  <a:schemeClr val="bg1"/>
                </a:solidFill>
                <a:effectLst>
                  <a:outerShdw blurRad="25400" dist="50800" dir="2700000" algn="bl" rotWithShape="0">
                    <a:prstClr val="black"/>
                  </a:outerShdw>
                </a:effectLst>
              </a:rPr>
              <a:t> </a:t>
            </a:r>
            <a:r>
              <a:rPr lang="en-US" sz="4000" b="1" dirty="0" smtClean="0">
                <a:ln>
                  <a:solidFill>
                    <a:sysClr val="windowText" lastClr="000000"/>
                  </a:solidFill>
                </a:ln>
                <a:solidFill>
                  <a:schemeClr val="bg1"/>
                </a:solidFill>
                <a:effectLst>
                  <a:outerShdw blurRad="25400" dist="50800" dir="2700000" algn="bl" rotWithShape="0">
                    <a:prstClr val="black"/>
                  </a:outerShdw>
                </a:effectLst>
              </a:rPr>
              <a:t>but </a:t>
            </a:r>
            <a:r>
              <a:rPr lang="en-US" sz="4000" b="1" dirty="0">
                <a:ln>
                  <a:solidFill>
                    <a:sysClr val="windowText" lastClr="000000"/>
                  </a:solidFill>
                </a:ln>
                <a:solidFill>
                  <a:schemeClr val="bg1"/>
                </a:solidFill>
                <a:effectLst>
                  <a:outerShdw blurRad="25400" dist="50800" dir="2700000" algn="bl" rotWithShape="0">
                    <a:prstClr val="black"/>
                  </a:outerShdw>
                </a:effectLst>
              </a:rPr>
              <a:t>you’re </a:t>
            </a:r>
            <a:r>
              <a:rPr lang="en-US" sz="4000" b="1" dirty="0" err="1">
                <a:ln>
                  <a:solidFill>
                    <a:sysClr val="windowText" lastClr="000000"/>
                  </a:solidFill>
                </a:ln>
                <a:solidFill>
                  <a:schemeClr val="bg1"/>
                </a:solidFill>
                <a:effectLst>
                  <a:outerShdw blurRad="25400" dist="50800" dir="2700000" algn="bl" rotWithShape="0">
                    <a:prstClr val="black"/>
                  </a:outerShdw>
                </a:effectLst>
              </a:rPr>
              <a:t>gonna</a:t>
            </a:r>
            <a:r>
              <a:rPr lang="en-US" sz="4000" b="1" dirty="0">
                <a:ln>
                  <a:solidFill>
                    <a:sysClr val="windowText" lastClr="000000"/>
                  </a:solidFill>
                </a:ln>
                <a:solidFill>
                  <a:schemeClr val="bg1"/>
                </a:solidFill>
                <a:effectLst>
                  <a:outerShdw blurRad="25400" dist="50800" dir="2700000" algn="bl" rotWithShape="0">
                    <a:prstClr val="black"/>
                  </a:outerShdw>
                </a:effectLst>
              </a:rPr>
              <a:t> </a:t>
            </a:r>
            <a:r>
              <a:rPr lang="en-US" sz="4000" b="1" dirty="0" smtClean="0">
                <a:ln>
                  <a:solidFill>
                    <a:sysClr val="windowText" lastClr="000000"/>
                  </a:solidFill>
                </a:ln>
                <a:solidFill>
                  <a:schemeClr val="bg1"/>
                </a:solidFill>
                <a:effectLst>
                  <a:outerShdw blurRad="25400" dist="50800" dir="2700000" algn="bl" rotWithShape="0">
                    <a:prstClr val="black"/>
                  </a:outerShdw>
                </a:effectLst>
              </a:rPr>
              <a:t>have</a:t>
            </a:r>
          </a:p>
          <a:p>
            <a:pPr algn="ctr"/>
            <a:r>
              <a:rPr lang="en-US" sz="4000" b="1" dirty="0" smtClean="0">
                <a:ln>
                  <a:solidFill>
                    <a:sysClr val="windowText" lastClr="000000"/>
                  </a:solidFill>
                </a:ln>
                <a:solidFill>
                  <a:schemeClr val="bg1"/>
                </a:solidFill>
                <a:effectLst>
                  <a:outerShdw blurRad="25400" dist="50800" dir="2700000" algn="bl" rotWithShape="0">
                    <a:prstClr val="black"/>
                  </a:outerShdw>
                </a:effectLst>
              </a:rPr>
              <a:t>to serve somebody.”</a:t>
            </a:r>
            <a:endParaRPr lang="en-US" sz="4000" b="1" dirty="0">
              <a:ln>
                <a:solidFill>
                  <a:sysClr val="windowText" lastClr="000000"/>
                </a:solidFill>
              </a:ln>
              <a:solidFill>
                <a:schemeClr val="bg1"/>
              </a:solidFill>
              <a:effectLst>
                <a:outerShdw blurRad="25400" dist="50800" dir="2700000" algn="bl" rotWithShape="0">
                  <a:prstClr val="black"/>
                </a:outerShdw>
              </a:effectLst>
            </a:endParaRPr>
          </a:p>
        </p:txBody>
      </p:sp>
      <p:pic>
        <p:nvPicPr>
          <p:cNvPr id="1026" name="Picture 2" descr="https://cdn.smehost.net/bobdylancom-uscolumbiaprod/wp-content/uploads/2011/10/3992198_1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935" y="2100512"/>
            <a:ext cx="3027173" cy="3027173"/>
          </a:xfrm>
          <a:prstGeom prst="rect">
            <a:avLst/>
          </a:prstGeom>
          <a:noFill/>
          <a:effectLst>
            <a:outerShdw blurRad="50800" dist="50800" dir="18900000" algn="bl" rotWithShape="0">
              <a:prstClr val="black"/>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05067330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spoke thus to me with a strong hand, and instructed me that I should not walk in the way of this people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5761813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71874" y="1204906"/>
            <a:ext cx="8800252" cy="483209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not say,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conspiracy</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concerning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all that this people call 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conspiracy, nor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be afraid of their threats, nor be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troubled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of hosts, Him you shall hallow; Let Him be your fear, and let Him be your dread. ”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(8:12-13)</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1546152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84966" y="1195074"/>
            <a:ext cx="897406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will be as 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sanctuary,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stone of stumbling and a rock of offense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both the houses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Israel, 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 trap and a snare to the inhabitants of Jerusalem. And many among them shall stumble; They shall fall and be broken, be snared and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taken.”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(8:14-15)</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8633741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84966" y="1195074"/>
            <a:ext cx="8974069" cy="144655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“Bind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up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testimony, seal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law among my disciples</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2" name="Picture 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235968" y="2641624"/>
            <a:ext cx="6413872" cy="4008670"/>
          </a:xfrm>
          <a:prstGeom prst="rect">
            <a:avLst/>
          </a:prstGeom>
          <a:effectLst>
            <a:softEdge rad="317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7160239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wait</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on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hides His face from the house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Jacob;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hope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Him. Here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am I and the children whom the LORD has given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me! We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are for signs and wonders 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Israel from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hosts,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dwells in Mount Zion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(8:17-18)</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6700711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761" y="1292953"/>
            <a:ext cx="8729332" cy="5457111"/>
          </a:xfrm>
          <a:prstGeom prst="rect">
            <a:avLst/>
          </a:prstGeom>
          <a:effectLst>
            <a:softEdge rad="317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7697798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wait on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hides His face from the house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Jacob;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hope 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Him. Here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am I and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the children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whom the LORD has given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me! We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are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for signs and wonders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Israel from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hosts, Who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dwells in Mount Zion</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(8:17-18)</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8925516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69931" y="1195074"/>
            <a:ext cx="8794992"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latter days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 mountain of the LORD's house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be established on the top of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mountains,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be exalted above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hills;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all nations shall flow to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(2:2)</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63824684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82679" y="971689"/>
            <a:ext cx="8969496" cy="5909310"/>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when they say to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you, ‘Seek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those who are mediums and wizards, who whisper and mutter</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should not a people seek their God? Should they seek the dead on behalf of the living?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To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 law and to the testimony! If they do not speak according to this word, it is because there is no light in them</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(8:19-20)</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1660551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9627" y="1218159"/>
            <a:ext cx="8855599" cy="5262979"/>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will pass through it hard-pressed and hungry; and it shall happen, when they are hungry, that they will be enraged and curse their king and their God, and look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upward. Then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they will look to the earth, and see trouble and darkness, gloom of anguish; and they will be driven into darkness</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200" b="1" dirty="0" smtClean="0">
                <a:ln w="19050">
                  <a:solidFill>
                    <a:srgbClr val="002060"/>
                  </a:solidFill>
                  <a:prstDash val="solid"/>
                </a:ln>
                <a:solidFill>
                  <a:srgbClr val="FFFF00"/>
                </a:solidFill>
                <a:effectLst>
                  <a:outerShdw blurRad="12700" dist="50800" dir="2700000" algn="tl" rotWithShape="0">
                    <a:schemeClr val="tx1"/>
                  </a:outerShdw>
                </a:effectLst>
              </a:rPr>
              <a:t>(8:21-22)</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9022142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062" y="1211404"/>
            <a:ext cx="5539240" cy="4154984"/>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For </a:t>
            </a:r>
            <a:r>
              <a:rPr lang="en-US" sz="4400" b="1" dirty="0">
                <a:ln>
                  <a:solidFill>
                    <a:sysClr val="windowText" lastClr="000000"/>
                  </a:solidFill>
                </a:ln>
                <a:solidFill>
                  <a:schemeClr val="bg1"/>
                </a:solidFill>
                <a:effectLst>
                  <a:outerShdw blurRad="25400" dist="50800" dir="2700000" algn="bl" rotWithShape="0">
                    <a:prstClr val="black"/>
                  </a:outerShdw>
                </a:effectLst>
              </a:rPr>
              <a:t>though I am free from all men, I have made myself a servant to </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all… Now </a:t>
            </a:r>
            <a:r>
              <a:rPr lang="en-US" sz="4400" b="1" dirty="0">
                <a:ln>
                  <a:solidFill>
                    <a:sysClr val="windowText" lastClr="000000"/>
                  </a:solidFill>
                </a:ln>
                <a:solidFill>
                  <a:schemeClr val="bg1"/>
                </a:solidFill>
                <a:effectLst>
                  <a:outerShdw blurRad="25400" dist="50800" dir="2700000" algn="bl" rotWithShape="0">
                    <a:prstClr val="black"/>
                  </a:outerShdw>
                </a:effectLst>
              </a:rPr>
              <a:t>this I do for the gospel's </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sake…”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(1 Cor. 9:22-23)</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394" y="2277373"/>
            <a:ext cx="3119849" cy="2339888"/>
          </a:xfrm>
          <a:prstGeom prst="rect">
            <a:avLst/>
          </a:prstGeom>
          <a:effectLst>
            <a:outerShdw blurRad="63500" dist="76200" dir="18900000" algn="bl" rotWithShape="0">
              <a:prstClr val="black"/>
            </a:outerShdw>
          </a:effectLst>
        </p:spPr>
      </p:pic>
      <p:sp>
        <p:nvSpPr>
          <p:cNvPr id="11" name="Rectangle 10"/>
          <p:cNvSpPr/>
          <p:nvPr/>
        </p:nvSpPr>
        <p:spPr>
          <a:xfrm>
            <a:off x="791193" y="5280881"/>
            <a:ext cx="7819489" cy="1446550"/>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“Paul, a bondservant of Jesus Christ…”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(Romans 1:1a)</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8" name="Rectangle 7"/>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774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5126" t="11381" r="19971" b="39249"/>
          <a:stretch/>
        </p:blipFill>
        <p:spPr>
          <a:xfrm>
            <a:off x="1071716" y="1292953"/>
            <a:ext cx="7306358" cy="4381284"/>
          </a:xfrm>
          <a:prstGeom prst="rect">
            <a:avLst/>
          </a:prstGeom>
          <a:effectLst>
            <a:softEdge rad="6350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3609825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39627" y="1218159"/>
            <a:ext cx="88555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“Nevertheless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gloom will not be upon her who is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distressed, as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when at first He lightly esteemed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of Zebulun and the land of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Naphtali,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afterward more heavily oppressed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her, by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way of the sea, beyond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Jordan, in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Galilee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Gentiles.”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(8:23, 9:1)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3654299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7574" y="1292953"/>
            <a:ext cx="3342968" cy="5200175"/>
          </a:xfrm>
          <a:prstGeom prst="rect">
            <a:avLst/>
          </a:prstGeom>
          <a:effectLst>
            <a:softEdge rad="50800"/>
          </a:effectLst>
        </p:spPr>
      </p:pic>
      <p:sp>
        <p:nvSpPr>
          <p:cNvPr id="10" name="Rectangle 9"/>
          <p:cNvSpPr/>
          <p:nvPr/>
        </p:nvSpPr>
        <p:spPr>
          <a:xfrm>
            <a:off x="154858" y="1456050"/>
            <a:ext cx="5051805" cy="144655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land between the seas.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41" y="2902600"/>
            <a:ext cx="3640559" cy="3676965"/>
          </a:xfrm>
          <a:prstGeom prst="rect">
            <a:avLst/>
          </a:prstGeom>
          <a:effectLst>
            <a:softEdge rad="241300"/>
          </a:effectLst>
        </p:spPr>
      </p:pic>
      <p:sp>
        <p:nvSpPr>
          <p:cNvPr id="12" name="Rectangle 11"/>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Darkness or Light</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003673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727" y="2909127"/>
            <a:ext cx="8791398" cy="2800767"/>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“But </a:t>
            </a:r>
            <a:r>
              <a:rPr lang="en-US" sz="4400" b="1" dirty="0">
                <a:ln>
                  <a:solidFill>
                    <a:sysClr val="windowText" lastClr="000000"/>
                  </a:solidFill>
                </a:ln>
                <a:solidFill>
                  <a:schemeClr val="bg1"/>
                </a:solidFill>
                <a:effectLst>
                  <a:outerShdw blurRad="25400" dist="50800" dir="2700000" algn="bl" rotWithShape="0">
                    <a:prstClr val="black"/>
                  </a:outerShdw>
                </a:effectLst>
              </a:rPr>
              <a:t>as many as </a:t>
            </a:r>
            <a:r>
              <a:rPr lang="en-US" sz="4400" b="1" dirty="0">
                <a:ln>
                  <a:solidFill>
                    <a:sysClr val="windowText" lastClr="000000"/>
                  </a:solidFill>
                </a:ln>
                <a:solidFill>
                  <a:srgbClr val="75E5FE"/>
                </a:solidFill>
                <a:effectLst>
                  <a:outerShdw blurRad="25400" dist="50800" dir="2700000" algn="bl" rotWithShape="0">
                    <a:prstClr val="black"/>
                  </a:outerShdw>
                </a:effectLst>
              </a:rPr>
              <a:t>received Him</a:t>
            </a:r>
            <a:r>
              <a:rPr lang="en-US" sz="4400" b="1" dirty="0">
                <a:ln>
                  <a:solidFill>
                    <a:sysClr val="windowText" lastClr="000000"/>
                  </a:solidFill>
                </a:ln>
                <a:solidFill>
                  <a:schemeClr val="bg1"/>
                </a:solidFill>
                <a:effectLst>
                  <a:outerShdw blurRad="25400" dist="50800" dir="2700000" algn="bl" rotWithShape="0">
                    <a:prstClr val="black"/>
                  </a:outerShdw>
                </a:effectLst>
              </a:rPr>
              <a:t>, to them He gave the right to </a:t>
            </a:r>
            <a:r>
              <a:rPr lang="en-US" sz="4400" b="1" dirty="0">
                <a:ln>
                  <a:solidFill>
                    <a:sysClr val="windowText" lastClr="000000"/>
                  </a:solidFill>
                </a:ln>
                <a:solidFill>
                  <a:srgbClr val="FFFF00"/>
                </a:solidFill>
                <a:effectLst>
                  <a:outerShdw blurRad="25400" dist="50800" dir="2700000" algn="bl" rotWithShape="0">
                    <a:prstClr val="black"/>
                  </a:outerShdw>
                </a:effectLst>
              </a:rPr>
              <a:t>become</a:t>
            </a:r>
            <a:r>
              <a:rPr lang="en-US" sz="4400" b="1" dirty="0">
                <a:ln>
                  <a:solidFill>
                    <a:sysClr val="windowText" lastClr="000000"/>
                  </a:solidFill>
                </a:ln>
                <a:solidFill>
                  <a:schemeClr val="bg1"/>
                </a:solidFill>
                <a:effectLst>
                  <a:outerShdw blurRad="25400" dist="50800" dir="2700000" algn="bl" rotWithShape="0">
                    <a:prstClr val="black"/>
                  </a:outerShdw>
                </a:effectLst>
              </a:rPr>
              <a:t> </a:t>
            </a:r>
            <a:r>
              <a:rPr lang="en-US" sz="4400" b="1" dirty="0">
                <a:ln>
                  <a:solidFill>
                    <a:sysClr val="windowText" lastClr="000000"/>
                  </a:solidFill>
                </a:ln>
                <a:solidFill>
                  <a:srgbClr val="FFFF00"/>
                </a:solidFill>
                <a:effectLst>
                  <a:outerShdw blurRad="25400" dist="50800" dir="2700000" algn="bl" rotWithShape="0">
                    <a:prstClr val="black"/>
                  </a:outerShdw>
                </a:effectLst>
              </a:rPr>
              <a:t>children of God</a:t>
            </a:r>
            <a:r>
              <a:rPr lang="en-US" sz="4400" b="1" dirty="0">
                <a:ln>
                  <a:solidFill>
                    <a:sysClr val="windowText" lastClr="000000"/>
                  </a:solidFill>
                </a:ln>
                <a:solidFill>
                  <a:schemeClr val="bg1"/>
                </a:solidFill>
                <a:effectLst>
                  <a:outerShdw blurRad="25400" dist="50800" dir="2700000" algn="bl" rotWithShape="0">
                    <a:prstClr val="black"/>
                  </a:outerShdw>
                </a:effectLst>
              </a:rPr>
              <a:t>, </a:t>
            </a:r>
            <a:r>
              <a:rPr lang="en-US" sz="4400" b="1" dirty="0">
                <a:ln>
                  <a:solidFill>
                    <a:sysClr val="windowText" lastClr="000000"/>
                  </a:solidFill>
                </a:ln>
                <a:solidFill>
                  <a:srgbClr val="75E5FE"/>
                </a:solidFill>
                <a:effectLst>
                  <a:outerShdw blurRad="25400" dist="50800" dir="2700000" algn="bl" rotWithShape="0">
                    <a:prstClr val="black"/>
                  </a:outerShdw>
                </a:effectLst>
              </a:rPr>
              <a:t>to those who believe in His </a:t>
            </a:r>
            <a:r>
              <a:rPr lang="en-US" sz="4400" b="1" dirty="0" smtClean="0">
                <a:ln>
                  <a:solidFill>
                    <a:sysClr val="windowText" lastClr="000000"/>
                  </a:solidFill>
                </a:ln>
                <a:solidFill>
                  <a:srgbClr val="75E5FE"/>
                </a:solidFill>
                <a:effectLst>
                  <a:outerShdw blurRad="25400" dist="50800" dir="2700000" algn="bl" rotWithShape="0">
                    <a:prstClr val="black"/>
                  </a:outerShdw>
                </a:effectLst>
              </a:rPr>
              <a:t>name</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a:t>
            </a:r>
            <a:r>
              <a:rPr lang="en-US" sz="4400" b="1" dirty="0">
                <a:ln>
                  <a:solidFill>
                    <a:sysClr val="windowText" lastClr="000000"/>
                  </a:solidFill>
                </a:ln>
                <a:solidFill>
                  <a:srgbClr val="FFFF00"/>
                </a:solidFill>
                <a:effectLst>
                  <a:outerShdw blurRad="25400" dist="50800" dir="2700000" algn="bl" rotWithShape="0">
                    <a:prstClr val="black"/>
                  </a:outerShdw>
                </a:effectLst>
              </a:rPr>
              <a:t>John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1:12-13)</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8" name="Rectangle 7"/>
          <p:cNvSpPr/>
          <p:nvPr/>
        </p:nvSpPr>
        <p:spPr>
          <a:xfrm>
            <a:off x="577709" y="1155271"/>
            <a:ext cx="7979435" cy="1631216"/>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Born</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a</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Child of God</a:t>
            </a:r>
          </a:p>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by Faith Alone in Christ Alone</a:t>
            </a:r>
            <a:endParaRPr lang="en-US" sz="5000" b="1" dirty="0">
              <a:ln>
                <a:solidFill>
                  <a:sysClr val="windowText" lastClr="000000"/>
                </a:solidFill>
              </a:ln>
              <a:solidFill>
                <a:schemeClr val="bg1"/>
              </a:solidFill>
              <a:effectLst>
                <a:outerShdw blurRad="25400" dist="50800" dir="2700000" algn="bl" rotWithShape="0">
                  <a:prstClr val="black"/>
                </a:outerShdw>
              </a:effectLst>
            </a:endParaRPr>
          </a:p>
        </p:txBody>
      </p:sp>
      <p:sp>
        <p:nvSpPr>
          <p:cNvPr id="9" name="Rectangle 8"/>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216875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7709" y="1155271"/>
            <a:ext cx="7979435" cy="1631216"/>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Become</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a</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a:t>
            </a:r>
          </a:p>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by Faith Alone in Christ Alone</a:t>
            </a:r>
            <a:endParaRPr lang="en-US" sz="5000" b="1" dirty="0">
              <a:ln>
                <a:solidFill>
                  <a:sysClr val="windowText" lastClr="000000"/>
                </a:solidFill>
              </a:ln>
              <a:solidFill>
                <a:schemeClr val="bg1"/>
              </a:solidFill>
              <a:effectLst>
                <a:outerShdw blurRad="25400" dist="50800" dir="2700000" algn="bl" rotWithShape="0">
                  <a:prstClr val="black"/>
                </a:outerShdw>
              </a:effectLst>
            </a:endParaRPr>
          </a:p>
        </p:txBody>
      </p:sp>
      <p:sp>
        <p:nvSpPr>
          <p:cNvPr id="11" name="Rectangle 10"/>
          <p:cNvSpPr/>
          <p:nvPr/>
        </p:nvSpPr>
        <p:spPr>
          <a:xfrm>
            <a:off x="467346" y="2797078"/>
            <a:ext cx="7979435" cy="2400657"/>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Are you a </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good and faithful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 </a:t>
            </a:r>
            <a:r>
              <a:rPr lang="en-US" sz="5000" b="1" dirty="0" smtClean="0">
                <a:ln>
                  <a:solidFill>
                    <a:sysClr val="windowText" lastClr="000000"/>
                  </a:solidFill>
                </a:ln>
                <a:solidFill>
                  <a:schemeClr val="bg1"/>
                </a:solidFill>
                <a:effectLst>
                  <a:outerShdw blurRad="25400" dist="50800" dir="2700000" algn="bl" rotWithShape="0">
                    <a:prstClr val="black"/>
                  </a:outerShdw>
                </a:effectLst>
              </a:rPr>
              <a:t>or</a:t>
            </a:r>
            <a:endParaRPr lang="en-US" sz="5000" b="1" dirty="0">
              <a:ln>
                <a:solidFill>
                  <a:sysClr val="windowText" lastClr="000000"/>
                </a:solidFill>
              </a:ln>
              <a:solidFill>
                <a:srgbClr val="FFFF00"/>
              </a:solidFill>
              <a:effectLst>
                <a:outerShdw blurRad="25400" dist="50800" dir="2700000" algn="bl" rotWithShape="0">
                  <a:prstClr val="black"/>
                </a:outerShdw>
              </a:effectLst>
            </a:endParaRPr>
          </a:p>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a</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Wicked and Lazy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a:t>
            </a:r>
          </a:p>
        </p:txBody>
      </p:sp>
      <p:sp>
        <p:nvSpPr>
          <p:cNvPr id="8" name="Rectangle 7"/>
          <p:cNvSpPr/>
          <p:nvPr/>
        </p:nvSpPr>
        <p:spPr>
          <a:xfrm>
            <a:off x="171727" y="5309419"/>
            <a:ext cx="8791398" cy="1446550"/>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“If </a:t>
            </a:r>
            <a:r>
              <a:rPr lang="en-US" sz="4400" b="1" dirty="0">
                <a:ln>
                  <a:solidFill>
                    <a:sysClr val="windowText" lastClr="000000"/>
                  </a:solidFill>
                </a:ln>
                <a:solidFill>
                  <a:schemeClr val="bg1"/>
                </a:solidFill>
                <a:effectLst>
                  <a:outerShdw blurRad="25400" dist="50800" dir="2700000" algn="bl" rotWithShape="0">
                    <a:prstClr val="black"/>
                  </a:outerShdw>
                </a:effectLst>
              </a:rPr>
              <a:t>anyone serves Me, let him follow </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Me…”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(John 12:26a)</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15" name="Rectangle 14"/>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93714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7709" y="1155271"/>
            <a:ext cx="7979435" cy="1631216"/>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Become</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a</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a:t>
            </a:r>
          </a:p>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by Faith Alone in Christ Alone</a:t>
            </a:r>
            <a:endParaRPr lang="en-US" sz="5000" b="1" dirty="0">
              <a:ln>
                <a:solidFill>
                  <a:sysClr val="windowText" lastClr="000000"/>
                </a:solidFill>
              </a:ln>
              <a:solidFill>
                <a:schemeClr val="bg1"/>
              </a:solidFill>
              <a:effectLst>
                <a:outerShdw blurRad="25400" dist="50800" dir="2700000" algn="bl" rotWithShape="0">
                  <a:prstClr val="black"/>
                </a:outerShdw>
              </a:effectLst>
            </a:endParaRPr>
          </a:p>
        </p:txBody>
      </p:sp>
      <p:sp>
        <p:nvSpPr>
          <p:cNvPr id="8" name="Rectangle 7"/>
          <p:cNvSpPr/>
          <p:nvPr/>
        </p:nvSpPr>
        <p:spPr>
          <a:xfrm>
            <a:off x="467346" y="2797078"/>
            <a:ext cx="7979435" cy="2400657"/>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Are you a </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good and faithful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 </a:t>
            </a:r>
            <a:r>
              <a:rPr lang="en-US" sz="5000" b="1" dirty="0" smtClean="0">
                <a:ln>
                  <a:solidFill>
                    <a:sysClr val="windowText" lastClr="000000"/>
                  </a:solidFill>
                </a:ln>
                <a:solidFill>
                  <a:schemeClr val="bg1"/>
                </a:solidFill>
                <a:effectLst>
                  <a:outerShdw blurRad="25400" dist="50800" dir="2700000" algn="bl" rotWithShape="0">
                    <a:prstClr val="black"/>
                  </a:outerShdw>
                </a:effectLst>
              </a:rPr>
              <a:t>or</a:t>
            </a:r>
            <a:endParaRPr lang="en-US" sz="5000" b="1" dirty="0">
              <a:ln>
                <a:solidFill>
                  <a:sysClr val="windowText" lastClr="000000"/>
                </a:solidFill>
              </a:ln>
              <a:solidFill>
                <a:srgbClr val="FFFF00"/>
              </a:solidFill>
              <a:effectLst>
                <a:outerShdw blurRad="25400" dist="50800" dir="2700000" algn="bl" rotWithShape="0">
                  <a:prstClr val="black"/>
                </a:outerShdw>
              </a:effectLst>
            </a:endParaRPr>
          </a:p>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a</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Wicked and Lazy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a:t>
            </a:r>
          </a:p>
        </p:txBody>
      </p:sp>
      <p:sp>
        <p:nvSpPr>
          <p:cNvPr id="14" name="Rectangle 13"/>
          <p:cNvSpPr/>
          <p:nvPr/>
        </p:nvSpPr>
        <p:spPr>
          <a:xfrm>
            <a:off x="1546763" y="5208326"/>
            <a:ext cx="6041325" cy="1446550"/>
          </a:xfrm>
          <a:prstGeom prst="rect">
            <a:avLst/>
          </a:prstGeom>
          <a:noFill/>
        </p:spPr>
        <p:txBody>
          <a:bodyPr wrap="square" lIns="91440" tIns="45720" rIns="91440" bIns="45720">
            <a:spAutoFit/>
          </a:bodyPr>
          <a:lstStyle/>
          <a:p>
            <a:pPr algn="ctr"/>
            <a:r>
              <a:rPr lang="en-US" sz="4400" b="1" dirty="0" smtClean="0">
                <a:ln>
                  <a:solidFill>
                    <a:sysClr val="windowText" lastClr="000000"/>
                  </a:solidFill>
                </a:ln>
                <a:solidFill>
                  <a:schemeClr val="bg1"/>
                </a:solidFill>
                <a:effectLst>
                  <a:outerShdw blurRad="25400" dist="50800" dir="2700000" algn="bl" rotWithShape="0">
                    <a:prstClr val="black"/>
                  </a:outerShdw>
                </a:effectLst>
              </a:rPr>
              <a:t>Parable of the Talents</a:t>
            </a:r>
          </a:p>
          <a:p>
            <a:pPr algn="ctr"/>
            <a:r>
              <a:rPr lang="en-US" sz="4400" b="1" dirty="0" smtClean="0">
                <a:ln>
                  <a:solidFill>
                    <a:sysClr val="windowText" lastClr="000000"/>
                  </a:solidFill>
                </a:ln>
                <a:solidFill>
                  <a:srgbClr val="FFFF00"/>
                </a:solidFill>
                <a:effectLst>
                  <a:outerShdw blurRad="25400" dist="50800" dir="2700000" algn="bl" rotWithShape="0">
                    <a:prstClr val="black"/>
                  </a:outerShdw>
                </a:effectLst>
              </a:rPr>
              <a:t>Matthew 25:14-30</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17" name="Rectangle 16"/>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975457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728" y="3766964"/>
            <a:ext cx="8791398" cy="2123658"/>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“Well </a:t>
            </a:r>
            <a:r>
              <a:rPr lang="en-US" sz="4400" b="1" dirty="0">
                <a:ln>
                  <a:solidFill>
                    <a:sysClr val="windowText" lastClr="000000"/>
                  </a:solidFill>
                </a:ln>
                <a:solidFill>
                  <a:schemeClr val="bg1"/>
                </a:solidFill>
                <a:effectLst>
                  <a:outerShdw blurRad="25400" dist="50800" dir="2700000" algn="bl" rotWithShape="0">
                    <a:prstClr val="black"/>
                  </a:outerShdw>
                </a:effectLst>
              </a:rPr>
              <a:t>done, good and faithful servant; you were faithful over a few </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things…”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(Matt. 25:21a)</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7" name="Rectangle 6"/>
          <p:cNvSpPr/>
          <p:nvPr/>
        </p:nvSpPr>
        <p:spPr>
          <a:xfrm>
            <a:off x="0" y="1094715"/>
            <a:ext cx="9153145" cy="2369880"/>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Become</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 Useful, Faithful and Righteous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 </a:t>
            </a:r>
          </a:p>
          <a:p>
            <a:pPr algn="ctr"/>
            <a:r>
              <a:rPr lang="en-US" sz="4800" b="1" dirty="0">
                <a:ln>
                  <a:solidFill>
                    <a:sysClr val="windowText" lastClr="000000"/>
                  </a:solidFill>
                </a:ln>
                <a:solidFill>
                  <a:schemeClr val="bg1"/>
                </a:solidFill>
                <a:effectLst>
                  <a:outerShdw blurRad="25400" dist="50800" dir="2700000" algn="bl" rotWithShape="0">
                    <a:prstClr val="black"/>
                  </a:outerShdw>
                </a:effectLst>
              </a:rPr>
              <a:t>t</a:t>
            </a:r>
            <a:r>
              <a:rPr lang="en-US" sz="4800" b="1" dirty="0" smtClean="0">
                <a:ln>
                  <a:solidFill>
                    <a:sysClr val="windowText" lastClr="000000"/>
                  </a:solidFill>
                </a:ln>
                <a:solidFill>
                  <a:schemeClr val="bg1"/>
                </a:solidFill>
                <a:effectLst>
                  <a:outerShdw blurRad="25400" dist="50800" dir="2700000" algn="bl" rotWithShape="0">
                    <a:prstClr val="black"/>
                  </a:outerShdw>
                </a:effectLst>
              </a:rPr>
              <a:t>hough Perseverance and Suffering</a:t>
            </a:r>
            <a:endParaRPr lang="en-US" sz="4800" b="1" dirty="0">
              <a:ln>
                <a:solidFill>
                  <a:sysClr val="windowText" lastClr="000000"/>
                </a:solidFill>
              </a:ln>
              <a:solidFill>
                <a:schemeClr val="bg1"/>
              </a:solidFill>
              <a:effectLst>
                <a:outerShdw blurRad="25400" dist="50800" dir="2700000" algn="bl" rotWithShape="0">
                  <a:prstClr val="black"/>
                </a:outerShdw>
              </a:effectLst>
            </a:endParaRPr>
          </a:p>
        </p:txBody>
      </p:sp>
      <p:sp>
        <p:nvSpPr>
          <p:cNvPr id="9" name="Rectangle 8"/>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80671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728" y="3766964"/>
            <a:ext cx="8791398" cy="2800767"/>
          </a:xfrm>
          <a:prstGeom prst="rect">
            <a:avLst/>
          </a:prstGeom>
          <a:noFill/>
        </p:spPr>
        <p:txBody>
          <a:bodyPr wrap="square" lIns="91440" tIns="45720" rIns="91440" bIns="45720">
            <a:spAutoFit/>
          </a:bodyPr>
          <a:lstStyle/>
          <a:p>
            <a:pPr algn="just"/>
            <a:r>
              <a:rPr lang="en-US" sz="4400" b="1" dirty="0" smtClean="0">
                <a:ln>
                  <a:solidFill>
                    <a:sysClr val="windowText" lastClr="000000"/>
                  </a:solidFill>
                </a:ln>
                <a:solidFill>
                  <a:schemeClr val="bg1"/>
                </a:solidFill>
                <a:effectLst>
                  <a:outerShdw blurRad="25400" dist="50800" dir="2700000" algn="bl" rotWithShape="0">
                    <a:prstClr val="black"/>
                  </a:outerShdw>
                </a:effectLst>
              </a:rPr>
              <a:t>“And </a:t>
            </a:r>
            <a:r>
              <a:rPr lang="en-US" sz="4400" b="1" dirty="0">
                <a:ln>
                  <a:solidFill>
                    <a:sysClr val="windowText" lastClr="000000"/>
                  </a:solidFill>
                </a:ln>
                <a:solidFill>
                  <a:schemeClr val="bg1"/>
                </a:solidFill>
                <a:effectLst>
                  <a:outerShdw blurRad="25400" dist="50800" dir="2700000" algn="bl" rotWithShape="0">
                    <a:prstClr val="black"/>
                  </a:outerShdw>
                </a:effectLst>
              </a:rPr>
              <a:t>I was afraid, and went and hid your talent in the ground. Look, there you have what is yours</a:t>
            </a:r>
            <a:r>
              <a:rPr lang="en-US" sz="4400" b="1" dirty="0" smtClean="0">
                <a:ln>
                  <a:solidFill>
                    <a:sysClr val="windowText" lastClr="000000"/>
                  </a:solidFill>
                </a:ln>
                <a:solidFill>
                  <a:schemeClr val="bg1"/>
                </a:solidFill>
                <a:effectLst>
                  <a:outerShdw blurRad="25400" dist="50800" dir="2700000" algn="bl" rotWithShape="0">
                    <a:prstClr val="black"/>
                  </a:outerShdw>
                </a:effectLst>
              </a:rPr>
              <a:t>.” </a:t>
            </a:r>
            <a:r>
              <a:rPr lang="en-US" sz="4400" b="1" dirty="0" smtClean="0">
                <a:ln>
                  <a:solidFill>
                    <a:sysClr val="windowText" lastClr="000000"/>
                  </a:solidFill>
                </a:ln>
                <a:solidFill>
                  <a:srgbClr val="FFFF00"/>
                </a:solidFill>
                <a:effectLst>
                  <a:outerShdw blurRad="25400" dist="50800" dir="2700000" algn="bl" rotWithShape="0">
                    <a:prstClr val="black"/>
                  </a:outerShdw>
                </a:effectLst>
              </a:rPr>
              <a:t>(Matt. 25:25)</a:t>
            </a:r>
            <a:endParaRPr lang="en-US" sz="4400" b="1" dirty="0">
              <a:ln>
                <a:solidFill>
                  <a:sysClr val="windowText" lastClr="000000"/>
                </a:solidFill>
              </a:ln>
              <a:solidFill>
                <a:srgbClr val="FFFF00"/>
              </a:solidFill>
              <a:effectLst>
                <a:outerShdw blurRad="25400" dist="50800" dir="2700000" algn="bl" rotWithShape="0">
                  <a:prstClr val="black"/>
                </a:outerShdw>
              </a:effectLst>
            </a:endParaRPr>
          </a:p>
        </p:txBody>
      </p:sp>
      <p:sp>
        <p:nvSpPr>
          <p:cNvPr id="7" name="Rectangle 6"/>
          <p:cNvSpPr/>
          <p:nvPr/>
        </p:nvSpPr>
        <p:spPr>
          <a:xfrm>
            <a:off x="0" y="1094715"/>
            <a:ext cx="9153145" cy="2369880"/>
          </a:xfrm>
          <a:prstGeom prst="rect">
            <a:avLst/>
          </a:prstGeom>
          <a:noFill/>
        </p:spPr>
        <p:txBody>
          <a:bodyPr wrap="square" lIns="91440" tIns="45720" rIns="91440" bIns="45720">
            <a:spAutoFit/>
          </a:bodyPr>
          <a:lstStyle/>
          <a:p>
            <a:pPr algn="ctr"/>
            <a:r>
              <a:rPr lang="en-US" sz="5000" b="1" dirty="0" smtClean="0">
                <a:ln>
                  <a:solidFill>
                    <a:sysClr val="windowText" lastClr="000000"/>
                  </a:solidFill>
                </a:ln>
                <a:solidFill>
                  <a:schemeClr val="bg1"/>
                </a:solidFill>
                <a:effectLst>
                  <a:outerShdw blurRad="25400" dist="50800" dir="2700000" algn="bl" rotWithShape="0">
                    <a:prstClr val="black"/>
                  </a:outerShdw>
                </a:effectLst>
              </a:rPr>
              <a:t>Become</a:t>
            </a:r>
            <a:r>
              <a:rPr lang="en-US" sz="5000" b="1" dirty="0" smtClean="0">
                <a:ln>
                  <a:solidFill>
                    <a:sysClr val="windowText" lastClr="000000"/>
                  </a:solidFill>
                </a:ln>
                <a:solidFill>
                  <a:srgbClr val="75E5FE"/>
                </a:solidFill>
                <a:effectLst>
                  <a:outerShdw blurRad="25400" dist="50800" dir="2700000" algn="bl" rotWithShape="0">
                    <a:prstClr val="black"/>
                  </a:outerShdw>
                </a:effectLst>
              </a:rPr>
              <a:t> a Unprofitable, Lazy and Wicked </a:t>
            </a:r>
            <a:r>
              <a:rPr lang="en-US" sz="5000" b="1" dirty="0" smtClean="0">
                <a:ln>
                  <a:solidFill>
                    <a:sysClr val="windowText" lastClr="000000"/>
                  </a:solidFill>
                </a:ln>
                <a:solidFill>
                  <a:srgbClr val="FFFF00"/>
                </a:solidFill>
                <a:effectLst>
                  <a:outerShdw blurRad="25400" dist="50800" dir="2700000" algn="bl" rotWithShape="0">
                    <a:prstClr val="black"/>
                  </a:outerShdw>
                </a:effectLst>
              </a:rPr>
              <a:t>Servant of God </a:t>
            </a:r>
          </a:p>
          <a:p>
            <a:pPr algn="ctr"/>
            <a:r>
              <a:rPr lang="en-US" sz="4800" b="1" dirty="0">
                <a:ln>
                  <a:solidFill>
                    <a:sysClr val="windowText" lastClr="000000"/>
                  </a:solidFill>
                </a:ln>
                <a:solidFill>
                  <a:schemeClr val="bg1"/>
                </a:solidFill>
                <a:effectLst>
                  <a:outerShdw blurRad="25400" dist="50800" dir="2700000" algn="bl" rotWithShape="0">
                    <a:prstClr val="black"/>
                  </a:outerShdw>
                </a:effectLst>
              </a:rPr>
              <a:t>b</a:t>
            </a:r>
            <a:r>
              <a:rPr lang="en-US" sz="4800" b="1" dirty="0" smtClean="0">
                <a:ln>
                  <a:solidFill>
                    <a:sysClr val="windowText" lastClr="000000"/>
                  </a:solidFill>
                </a:ln>
                <a:solidFill>
                  <a:schemeClr val="bg1"/>
                </a:solidFill>
                <a:effectLst>
                  <a:outerShdw blurRad="25400" dist="50800" dir="2700000" algn="bl" rotWithShape="0">
                    <a:prstClr val="black"/>
                  </a:outerShdw>
                </a:effectLst>
              </a:rPr>
              <a:t>y Doing </a:t>
            </a:r>
            <a:r>
              <a:rPr lang="en-US" sz="4800" b="1" dirty="0">
                <a:ln>
                  <a:solidFill>
                    <a:sysClr val="windowText" lastClr="000000"/>
                  </a:solidFill>
                </a:ln>
                <a:solidFill>
                  <a:schemeClr val="bg1"/>
                </a:solidFill>
                <a:effectLst>
                  <a:outerShdw blurRad="25400" dist="50800" dir="2700000" algn="bl" rotWithShape="0">
                    <a:prstClr val="black"/>
                  </a:outerShdw>
                </a:effectLst>
              </a:rPr>
              <a:t>N</a:t>
            </a:r>
            <a:r>
              <a:rPr lang="en-US" sz="4800" b="1" dirty="0" smtClean="0">
                <a:ln>
                  <a:solidFill>
                    <a:sysClr val="windowText" lastClr="000000"/>
                  </a:solidFill>
                </a:ln>
                <a:solidFill>
                  <a:schemeClr val="bg1"/>
                </a:solidFill>
                <a:effectLst>
                  <a:outerShdw blurRad="25400" dist="50800" dir="2700000" algn="bl" rotWithShape="0">
                    <a:prstClr val="black"/>
                  </a:outerShdw>
                </a:effectLst>
              </a:rPr>
              <a:t>othing</a:t>
            </a:r>
            <a:endParaRPr lang="en-US" sz="4800" b="1" dirty="0">
              <a:ln>
                <a:solidFill>
                  <a:sysClr val="windowText" lastClr="000000"/>
                </a:solidFill>
              </a:ln>
              <a:solidFill>
                <a:schemeClr val="bg1"/>
              </a:solidFill>
              <a:effectLst>
                <a:outerShdw blurRad="25400" dist="50800" dir="2700000" algn="bl" rotWithShape="0">
                  <a:prstClr val="black"/>
                </a:outerShdw>
              </a:effectLst>
            </a:endParaRPr>
          </a:p>
        </p:txBody>
      </p:sp>
      <p:sp>
        <p:nvSpPr>
          <p:cNvPr id="9" name="Rectangle 8"/>
          <p:cNvSpPr/>
          <p:nvPr/>
        </p:nvSpPr>
        <p:spPr>
          <a:xfrm>
            <a:off x="-9145" y="79052"/>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You have to Serve Somebody</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79620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spTree>
    <p:extLst>
      <p:ext uri="{BB962C8B-B14F-4D97-AF65-F5344CB8AC3E}">
        <p14:creationId xmlns:p14="http://schemas.microsoft.com/office/powerpoint/2010/main" val="24585552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70761</TotalTime>
  <Words>3562</Words>
  <Application>Microsoft Office PowerPoint</Application>
  <PresentationFormat>On-screen Show (4:3)</PresentationFormat>
  <Paragraphs>197</Paragraphs>
  <Slides>33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895</cp:revision>
  <dcterms:created xsi:type="dcterms:W3CDTF">2013-09-19T14:32:29Z</dcterms:created>
  <dcterms:modified xsi:type="dcterms:W3CDTF">2020-07-06T13:35:39Z</dcterms:modified>
</cp:coreProperties>
</file>